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11" r:id="rId3"/>
    <p:sldId id="360" r:id="rId4"/>
    <p:sldId id="361" r:id="rId5"/>
    <p:sldId id="328" r:id="rId6"/>
    <p:sldId id="357" r:id="rId7"/>
    <p:sldId id="358" r:id="rId8"/>
    <p:sldId id="356" r:id="rId9"/>
    <p:sldId id="359" r:id="rId10"/>
    <p:sldId id="32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25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35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42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18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37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53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98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81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1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45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62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885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91ED6-9D3E-4BAB-B336-E996545A2B25}" type="datetimeFigureOut">
              <a:rPr lang="tr-TR" smtClean="0"/>
              <a:pPr/>
              <a:t>31.12.2023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8EA5C-D8CC-4D07-B0C3-D20FDDFF599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16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sunu kapak">
            <a:extLst>
              <a:ext uri="{FF2B5EF4-FFF2-40B4-BE49-F238E27FC236}">
                <a16:creationId xmlns="" xmlns:a16="http://schemas.microsoft.com/office/drawing/2014/main" id="{95F6E267-728F-4FB0-8651-BFFD2B0E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012"/>
            <a:ext cx="12523432" cy="68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Rectangle 8">
            <a:extLst>
              <a:ext uri="{FF2B5EF4-FFF2-40B4-BE49-F238E27FC236}">
                <a16:creationId xmlns="" xmlns:a16="http://schemas.microsoft.com/office/drawing/2014/main" id="{F38C432D-5372-448E-9829-E0F45631D4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064000" y="2159000"/>
            <a:ext cx="8128000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3200" b="1" dirty="0" smtClean="0"/>
              <a:t>TURİZM VE OTEL İŞLETMECİLİĞİ</a:t>
            </a:r>
            <a:endParaRPr lang="tr-TR" altLang="tr-TR" sz="3200" b="1" dirty="0"/>
          </a:p>
        </p:txBody>
      </p:sp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40919079-B759-42A8-9F3B-9A1143AB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800" y="1143000"/>
            <a:ext cx="812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3200" b="1" dirty="0" smtClean="0"/>
              <a:t>SAMSUN MESLEK YÜKSEKOKULU</a:t>
            </a:r>
            <a:endParaRPr lang="tr-TR" altLang="tr-TR" sz="3200" b="1" dirty="0"/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FA81E1F3-CB27-487C-8780-092A73586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0" y="3225800"/>
            <a:ext cx="8128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4800" b="1" i="1" dirty="0" smtClean="0"/>
              <a:t>ZİYAFET HİZM.YÖN.</a:t>
            </a:r>
            <a:endParaRPr lang="tr-TR" altLang="tr-TR" sz="4800" b="1" i="1" dirty="0" smtClean="0"/>
          </a:p>
          <a:p>
            <a:pPr>
              <a:lnSpc>
                <a:spcPct val="90000"/>
              </a:lnSpc>
            </a:pPr>
            <a:r>
              <a:rPr lang="tr-TR" altLang="tr-TR" sz="4800" b="1" i="1" dirty="0" smtClean="0"/>
              <a:t>14. </a:t>
            </a:r>
            <a:r>
              <a:rPr lang="tr-TR" altLang="tr-TR" sz="4800" b="1" i="1" dirty="0" smtClean="0"/>
              <a:t>HAFTA</a:t>
            </a:r>
          </a:p>
          <a:p>
            <a:pPr>
              <a:lnSpc>
                <a:spcPct val="90000"/>
              </a:lnSpc>
            </a:pPr>
            <a:r>
              <a:rPr lang="tr-TR" altLang="tr-TR" sz="4800" b="1" i="1" dirty="0" smtClean="0"/>
              <a:t>ZİYAFETİN PAZARLANASI VE BÜTÇESİ</a:t>
            </a:r>
            <a:endParaRPr lang="tr-TR" altLang="tr-TR" sz="4800" b="1" i="1" dirty="0"/>
          </a:p>
        </p:txBody>
      </p:sp>
      <p:sp>
        <p:nvSpPr>
          <p:cNvPr id="8" name="Rectangle 8">
            <a:extLst>
              <a:ext uri="{FF2B5EF4-FFF2-40B4-BE49-F238E27FC236}">
                <a16:creationId xmlns="" xmlns:a16="http://schemas.microsoft.com/office/drawing/2014/main" id="{2B89DD1B-66F7-4797-94FB-C51343EB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4000" y="5623034"/>
            <a:ext cx="8128000" cy="578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tr-TR" altLang="tr-TR" sz="32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42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0111" y="399393"/>
            <a:ext cx="10920248" cy="62864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C00000"/>
                </a:solidFill>
              </a:rPr>
              <a:t>Bütçe</a:t>
            </a:r>
          </a:p>
          <a:p>
            <a:pPr marL="0" indent="0">
              <a:buNone/>
            </a:pPr>
            <a:r>
              <a:rPr lang="tr-TR" b="1" u="sng" dirty="0" smtClean="0">
                <a:solidFill>
                  <a:srgbClr val="C00000"/>
                </a:solidFill>
              </a:rPr>
              <a:t>Bütçe, </a:t>
            </a:r>
            <a:r>
              <a:rPr lang="tr-TR" dirty="0"/>
              <a:t>devletin, bir kuruluşun, bir aile veya bir kimsenin gelecekteki belirli bir süre için tasarladığı gelir ve giderlerinin tümüdür. Devlet, satış, gider, üretim, genel yönetim </a:t>
            </a:r>
            <a:r>
              <a:rPr lang="tr-TR" dirty="0" smtClean="0"/>
              <a:t>gibi </a:t>
            </a:r>
            <a:r>
              <a:rPr lang="tr-TR" dirty="0"/>
              <a:t>bütçe türleri vardır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*Kısa ve uzun dönem bütçeleri</a:t>
            </a:r>
          </a:p>
          <a:p>
            <a:pPr marL="0" indent="0">
              <a:buNone/>
            </a:pPr>
            <a:r>
              <a:rPr lang="tr-TR" dirty="0" smtClean="0"/>
              <a:t>*Sermaye bütçesi</a:t>
            </a:r>
          </a:p>
          <a:p>
            <a:pPr marL="0" indent="0">
              <a:buNone/>
            </a:pPr>
            <a:r>
              <a:rPr lang="tr-TR" dirty="0" smtClean="0"/>
              <a:t>*Faaliyet bütçesi</a:t>
            </a:r>
          </a:p>
          <a:p>
            <a:pPr marL="0" indent="0">
              <a:buNone/>
            </a:pPr>
            <a:r>
              <a:rPr lang="tr-TR" dirty="0" smtClean="0"/>
              <a:t>*Departman bütçeleri</a:t>
            </a:r>
          </a:p>
          <a:p>
            <a:pPr marL="0" indent="0">
              <a:buNone/>
            </a:pPr>
            <a:r>
              <a:rPr lang="tr-TR" dirty="0" smtClean="0"/>
              <a:t>*Ziyafet bütçesi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Gelirlerin tespiti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Ziyafet maliyetlerinin tespiti, faaliyet giderlerinin tespiti, bütçenin hazırlanması</a:t>
            </a:r>
            <a:endParaRPr lang="tr-TR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24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8135"/>
            <a:ext cx="10515600" cy="62533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FF0000"/>
                </a:solidFill>
              </a:rPr>
              <a:t>Pazarlama, yeri ve önemi</a:t>
            </a:r>
            <a:endParaRPr lang="tr-TR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Pazarlama</a:t>
            </a:r>
            <a:r>
              <a:rPr lang="tr-TR" dirty="0"/>
              <a:t>: </a:t>
            </a:r>
            <a:r>
              <a:rPr lang="tr-TR" dirty="0" smtClean="0"/>
              <a:t>Firmaların </a:t>
            </a:r>
            <a:r>
              <a:rPr lang="tr-TR" dirty="0"/>
              <a:t>veya şirketlerin, herhangi ürün veya </a:t>
            </a:r>
            <a:r>
              <a:rPr lang="tr-TR" dirty="0" smtClean="0"/>
              <a:t>hizmetlerin </a:t>
            </a:r>
            <a:r>
              <a:rPr lang="tr-TR" dirty="0"/>
              <a:t>müşterilerinin ilgisini çekeceğini tayin etmeleri ve satışlar, iletişim ve işletme idaresi geliştirmeleri için stratejileri belirlemeleri sürecidir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Pazarlama anlayışının özü;</a:t>
            </a:r>
          </a:p>
          <a:p>
            <a:pPr marL="0" indent="0">
              <a:buNone/>
            </a:pPr>
            <a:r>
              <a:rPr lang="tr-TR" dirty="0" smtClean="0"/>
              <a:t>*Potansiyel alıcıların tespiti,</a:t>
            </a:r>
          </a:p>
          <a:p>
            <a:pPr marL="0" indent="0">
              <a:buNone/>
            </a:pPr>
            <a:r>
              <a:rPr lang="tr-TR" dirty="0" smtClean="0"/>
              <a:t>*İhtiyaçların belirlenmesi,</a:t>
            </a:r>
          </a:p>
          <a:p>
            <a:pPr marL="0" indent="0">
              <a:buNone/>
            </a:pPr>
            <a:r>
              <a:rPr lang="tr-TR" dirty="0" smtClean="0"/>
              <a:t>*İhtiyaçları tatmin edecek mal veya hizmet üretimi amacına yöneliktir.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Yiyecek içecek işletmelerinin ürettiği mal ve hizmetlerin kendine özgü özellikleri;</a:t>
            </a:r>
          </a:p>
          <a:p>
            <a:pPr marL="0" indent="0">
              <a:buNone/>
            </a:pPr>
            <a:r>
              <a:rPr lang="tr-TR" dirty="0" smtClean="0"/>
              <a:t>*Tüketici ürünü satın almak için üretildiği yere gitmektedir</a:t>
            </a:r>
          </a:p>
          <a:p>
            <a:pPr marL="0" indent="0">
              <a:buNone/>
            </a:pPr>
            <a:r>
              <a:rPr lang="tr-TR" dirty="0" smtClean="0"/>
              <a:t>*Yiyecek ve içecek insan süreçli bir faaliyettir,</a:t>
            </a:r>
          </a:p>
          <a:p>
            <a:pPr marL="0" indent="0">
              <a:buNone/>
            </a:pPr>
            <a:r>
              <a:rPr lang="tr-TR" dirty="0" smtClean="0"/>
              <a:t>*Tüketici aldığı hizmeti sürekli kullanamaz,</a:t>
            </a:r>
          </a:p>
          <a:p>
            <a:pPr marL="0" indent="0">
              <a:buNone/>
            </a:pPr>
            <a:r>
              <a:rPr lang="tr-TR" dirty="0" smtClean="0"/>
              <a:t>*Yiyecek içecek tüketici zevk ve tercihlerine göre şekillendirilir,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2901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0639" y="486888"/>
            <a:ext cx="11245932" cy="61276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FF0000"/>
                </a:solidFill>
              </a:rPr>
              <a:t>Pazarlama araştırmaları</a:t>
            </a:r>
          </a:p>
          <a:p>
            <a:pPr marL="0" indent="0">
              <a:buNone/>
            </a:pPr>
            <a:r>
              <a:rPr lang="tr-TR" dirty="0" smtClean="0"/>
              <a:t>1-Tüketici araştırması</a:t>
            </a:r>
          </a:p>
          <a:p>
            <a:pPr marL="0" indent="0">
              <a:buNone/>
            </a:pPr>
            <a:r>
              <a:rPr lang="tr-TR" dirty="0" smtClean="0"/>
              <a:t>2-Ürün araştırması</a:t>
            </a:r>
          </a:p>
          <a:p>
            <a:pPr marL="0" indent="0">
              <a:buNone/>
            </a:pPr>
            <a:r>
              <a:rPr lang="tr-TR" dirty="0" smtClean="0"/>
              <a:t>3-Reklam ve tanıtım araştırması</a:t>
            </a:r>
          </a:p>
          <a:p>
            <a:pPr marL="0" indent="0">
              <a:buNone/>
            </a:pPr>
            <a:r>
              <a:rPr lang="tr-TR" dirty="0" smtClean="0"/>
              <a:t>4-Satış araştırması</a:t>
            </a:r>
          </a:p>
          <a:p>
            <a:pPr marL="0" indent="0">
              <a:buNone/>
            </a:pPr>
            <a:r>
              <a:rPr lang="tr-TR" dirty="0" smtClean="0"/>
              <a:t>5-Fiyatlama araştırması</a:t>
            </a:r>
          </a:p>
          <a:p>
            <a:pPr marL="0" indent="0">
              <a:buNone/>
            </a:pPr>
            <a:r>
              <a:rPr lang="tr-TR" dirty="0" smtClean="0"/>
              <a:t>6-Pazar analizi</a:t>
            </a:r>
          </a:p>
          <a:p>
            <a:pPr marL="0" indent="0">
              <a:buNone/>
            </a:pPr>
            <a:r>
              <a:rPr lang="tr-TR" dirty="0" smtClean="0"/>
              <a:t>7-Güdü araştırması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Pazarlamanın 4 p’si</a:t>
            </a:r>
          </a:p>
          <a:p>
            <a:pPr marL="0" indent="0">
              <a:buNone/>
            </a:pPr>
            <a:r>
              <a:rPr lang="tr-TR" dirty="0" smtClean="0"/>
              <a:t>1-Product </a:t>
            </a:r>
            <a:r>
              <a:rPr lang="tr-TR" dirty="0"/>
              <a:t>(Ürün)</a:t>
            </a:r>
          </a:p>
          <a:p>
            <a:pPr marL="0" indent="0">
              <a:buNone/>
            </a:pPr>
            <a:r>
              <a:rPr lang="tr-TR" dirty="0" smtClean="0"/>
              <a:t>2-Price </a:t>
            </a:r>
            <a:r>
              <a:rPr lang="tr-TR" dirty="0"/>
              <a:t>(Fiyat)</a:t>
            </a:r>
          </a:p>
          <a:p>
            <a:pPr marL="0" indent="0">
              <a:buNone/>
            </a:pPr>
            <a:r>
              <a:rPr lang="tr-TR" dirty="0" smtClean="0"/>
              <a:t>3-Place </a:t>
            </a:r>
            <a:r>
              <a:rPr lang="tr-TR" dirty="0"/>
              <a:t>(Dağıtım)</a:t>
            </a:r>
          </a:p>
          <a:p>
            <a:pPr marL="0" indent="0">
              <a:buNone/>
            </a:pPr>
            <a:r>
              <a:rPr lang="tr-TR" dirty="0" smtClean="0"/>
              <a:t>4-Promotion </a:t>
            </a:r>
            <a:r>
              <a:rPr lang="tr-TR" dirty="0"/>
              <a:t>(Tutundurma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4084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00644"/>
            <a:ext cx="10515600" cy="56170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Pazarlamanın </a:t>
            </a:r>
            <a:r>
              <a:rPr lang="tr-TR" dirty="0">
                <a:solidFill>
                  <a:srgbClr val="FF0000"/>
                </a:solidFill>
              </a:rPr>
              <a:t>8 p’si</a:t>
            </a:r>
          </a:p>
          <a:p>
            <a:pPr marL="0" indent="0">
              <a:buNone/>
            </a:pPr>
            <a:r>
              <a:rPr lang="tr-TR" dirty="0"/>
              <a:t>1-Product (Ürün)</a:t>
            </a:r>
          </a:p>
          <a:p>
            <a:pPr marL="0" indent="0">
              <a:buNone/>
            </a:pPr>
            <a:r>
              <a:rPr lang="tr-TR" dirty="0"/>
              <a:t>2-Price (Fiyat)</a:t>
            </a:r>
          </a:p>
          <a:p>
            <a:pPr marL="0" indent="0">
              <a:buNone/>
            </a:pPr>
            <a:r>
              <a:rPr lang="tr-TR" dirty="0"/>
              <a:t>3-Place (Dağıtım)</a:t>
            </a:r>
          </a:p>
          <a:p>
            <a:pPr marL="0" indent="0">
              <a:buNone/>
            </a:pPr>
            <a:r>
              <a:rPr lang="tr-TR" dirty="0"/>
              <a:t>4-Promotion (Tutundurma)</a:t>
            </a:r>
          </a:p>
          <a:p>
            <a:pPr marL="0" indent="0">
              <a:buNone/>
            </a:pPr>
            <a:r>
              <a:rPr lang="tr-TR" dirty="0"/>
              <a:t>5-Process (Süreç)</a:t>
            </a:r>
          </a:p>
          <a:p>
            <a:pPr marL="0" indent="0">
              <a:buNone/>
            </a:pPr>
            <a:r>
              <a:rPr lang="tr-TR" dirty="0"/>
              <a:t>6-Partnership (Ortaklık)</a:t>
            </a:r>
          </a:p>
          <a:p>
            <a:pPr marL="0" indent="0">
              <a:buNone/>
            </a:pPr>
            <a:r>
              <a:rPr lang="tr-TR" dirty="0"/>
              <a:t>7-Physical </a:t>
            </a:r>
            <a:r>
              <a:rPr lang="tr-TR" dirty="0" err="1"/>
              <a:t>Evidence</a:t>
            </a:r>
            <a:r>
              <a:rPr lang="tr-TR" dirty="0"/>
              <a:t> (Fiziksel Kanıt)</a:t>
            </a:r>
          </a:p>
          <a:p>
            <a:pPr marL="0" indent="0">
              <a:buNone/>
            </a:pPr>
            <a:r>
              <a:rPr lang="tr-TR" dirty="0"/>
              <a:t>8-People (İnsanlar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Pazarlamanın 4 c’si</a:t>
            </a:r>
          </a:p>
          <a:p>
            <a:pPr marL="0" indent="0">
              <a:buNone/>
            </a:pPr>
            <a:r>
              <a:rPr lang="tr-TR" dirty="0" smtClean="0"/>
              <a:t>1-Müşteri </a:t>
            </a:r>
            <a:r>
              <a:rPr lang="tr-TR" dirty="0"/>
              <a:t>Değeri (</a:t>
            </a:r>
            <a:r>
              <a:rPr lang="tr-TR" dirty="0" err="1"/>
              <a:t>Customer</a:t>
            </a:r>
            <a:r>
              <a:rPr lang="tr-TR" dirty="0"/>
              <a:t> Value)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2-Müşteri </a:t>
            </a:r>
            <a:r>
              <a:rPr lang="tr-TR" dirty="0"/>
              <a:t>Maliyeti (</a:t>
            </a:r>
            <a:r>
              <a:rPr lang="tr-TR" dirty="0" err="1"/>
              <a:t>Customer</a:t>
            </a:r>
            <a:r>
              <a:rPr lang="tr-TR" dirty="0"/>
              <a:t> </a:t>
            </a:r>
            <a:r>
              <a:rPr lang="tr-TR" dirty="0" err="1"/>
              <a:t>Cost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3- </a:t>
            </a:r>
            <a:r>
              <a:rPr lang="tr-TR" dirty="0"/>
              <a:t>Müşteriye Kolaylık (</a:t>
            </a:r>
            <a:r>
              <a:rPr lang="tr-TR" dirty="0" err="1"/>
              <a:t>Customer</a:t>
            </a:r>
            <a:r>
              <a:rPr lang="tr-TR" dirty="0"/>
              <a:t> </a:t>
            </a:r>
            <a:r>
              <a:rPr lang="tr-TR" dirty="0" err="1"/>
              <a:t>Convenience</a:t>
            </a:r>
            <a:r>
              <a:rPr lang="tr-TR" dirty="0"/>
              <a:t>)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4-Müşteri </a:t>
            </a:r>
            <a:r>
              <a:rPr lang="tr-TR" dirty="0"/>
              <a:t>İletişimi (</a:t>
            </a:r>
            <a:r>
              <a:rPr lang="tr-TR" dirty="0" err="1"/>
              <a:t>Customer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)</a:t>
            </a: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63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70016"/>
            <a:ext cx="10515600" cy="566452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C00000"/>
                </a:solidFill>
              </a:rPr>
              <a:t>Fiyatlama araştırması</a:t>
            </a:r>
            <a:endParaRPr lang="tr-TR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dirty="0" smtClean="0"/>
              <a:t>1-Alış fiyatı (maliyet)</a:t>
            </a:r>
          </a:p>
          <a:p>
            <a:pPr marL="0" indent="0">
              <a:buNone/>
            </a:pPr>
            <a:r>
              <a:rPr lang="tr-TR" dirty="0" smtClean="0"/>
              <a:t>2-Satış fiyatı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Fiyatlama araştırmasında toplanması gereken bilgiler</a:t>
            </a:r>
          </a:p>
          <a:p>
            <a:pPr marL="0" indent="0">
              <a:buNone/>
            </a:pPr>
            <a:r>
              <a:rPr lang="tr-TR" dirty="0" smtClean="0"/>
              <a:t>*Rakip işletmelerin ziyafet fiyatları</a:t>
            </a:r>
          </a:p>
          <a:p>
            <a:pPr marL="0" indent="0">
              <a:buNone/>
            </a:pPr>
            <a:r>
              <a:rPr lang="tr-TR" dirty="0" smtClean="0"/>
              <a:t>*Ziyafet menülerinin üretim maliyetleri</a:t>
            </a:r>
          </a:p>
          <a:p>
            <a:pPr marL="0" indent="0">
              <a:buNone/>
            </a:pPr>
            <a:r>
              <a:rPr lang="tr-TR" dirty="0" smtClean="0"/>
              <a:t>*Ziyafet menülerine göre karlılık</a:t>
            </a:r>
          </a:p>
          <a:p>
            <a:pPr marL="0" indent="0">
              <a:buNone/>
            </a:pPr>
            <a:r>
              <a:rPr lang="tr-TR" dirty="0" smtClean="0"/>
              <a:t>*Menülerin kar marjları</a:t>
            </a:r>
          </a:p>
          <a:p>
            <a:pPr marL="0" indent="0">
              <a:buNone/>
            </a:pPr>
            <a:r>
              <a:rPr lang="tr-TR" dirty="0" smtClean="0"/>
              <a:t>*Talep tahmini</a:t>
            </a:r>
          </a:p>
          <a:p>
            <a:pPr marL="0" indent="0">
              <a:buNone/>
            </a:pPr>
            <a:r>
              <a:rPr lang="tr-TR" dirty="0" smtClean="0"/>
              <a:t>*Şimdiki ve geçmişteki satışların kıyaslanması</a:t>
            </a:r>
          </a:p>
          <a:p>
            <a:pPr marL="0" indent="0">
              <a:buNone/>
            </a:pPr>
            <a:r>
              <a:rPr lang="tr-TR" dirty="0" smtClean="0"/>
              <a:t>*Fiyatlama hedefleri vb.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u="sng" dirty="0" smtClean="0">
                <a:solidFill>
                  <a:srgbClr val="FF0066"/>
                </a:solidFill>
              </a:rPr>
              <a:t>Satış araştırması</a:t>
            </a:r>
          </a:p>
          <a:p>
            <a:pPr marL="0" indent="0">
              <a:buNone/>
            </a:pPr>
            <a:r>
              <a:rPr lang="tr-TR" dirty="0" smtClean="0"/>
              <a:t>Amaçları;</a:t>
            </a:r>
          </a:p>
          <a:p>
            <a:pPr marL="0" indent="0">
              <a:buNone/>
            </a:pPr>
            <a:r>
              <a:rPr lang="tr-TR" dirty="0" smtClean="0"/>
              <a:t>1-Analizler yoluyla mevcut ziyafet satışlarını saptamak</a:t>
            </a:r>
          </a:p>
          <a:p>
            <a:pPr marL="0" indent="0">
              <a:buNone/>
            </a:pPr>
            <a:r>
              <a:rPr lang="tr-TR" dirty="0" smtClean="0"/>
              <a:t>2-Çeşitli parametreler çerçevesinde gelecekteki ziyafet satışlarını belirlemek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1468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83476"/>
            <a:ext cx="10515600" cy="56934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Ziyafet satışları analiz formu</a:t>
            </a:r>
          </a:p>
          <a:p>
            <a:pPr marL="0" indent="0">
              <a:buNone/>
            </a:pPr>
            <a:r>
              <a:rPr lang="tr-TR" dirty="0" smtClean="0"/>
              <a:t>Form sayesinde;</a:t>
            </a:r>
          </a:p>
          <a:p>
            <a:pPr marL="0" indent="0">
              <a:buNone/>
            </a:pPr>
            <a:r>
              <a:rPr lang="tr-TR" dirty="0" smtClean="0"/>
              <a:t>1-Müşteri zevk ve tercihleri belirlenir</a:t>
            </a:r>
          </a:p>
          <a:p>
            <a:pPr marL="0" indent="0">
              <a:buNone/>
            </a:pPr>
            <a:r>
              <a:rPr lang="tr-TR" dirty="0" smtClean="0"/>
              <a:t>2-Organizasyonlar için ödemek istedikleri fiyat</a:t>
            </a:r>
          </a:p>
          <a:p>
            <a:pPr marL="0" indent="0">
              <a:buNone/>
            </a:pPr>
            <a:r>
              <a:rPr lang="tr-TR" dirty="0" smtClean="0"/>
              <a:t>3-Menülerin hangilerinin tercih edildiği belirlenebilir.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Satış </a:t>
            </a:r>
            <a:r>
              <a:rPr lang="tr-TR" dirty="0" err="1" smtClean="0">
                <a:solidFill>
                  <a:srgbClr val="FF0066"/>
                </a:solidFill>
              </a:rPr>
              <a:t>tahminlemesi</a:t>
            </a:r>
            <a:r>
              <a:rPr lang="tr-TR" dirty="0" smtClean="0">
                <a:solidFill>
                  <a:srgbClr val="FF0066"/>
                </a:solidFill>
              </a:rPr>
              <a:t> sonucu elde edilen bilgiler</a:t>
            </a:r>
          </a:p>
          <a:p>
            <a:pPr marL="0" indent="0">
              <a:buNone/>
            </a:pPr>
            <a:r>
              <a:rPr lang="tr-TR" dirty="0" smtClean="0"/>
              <a:t>*Tahmin edilen ortalama kişi başı ziyafet geliri</a:t>
            </a:r>
          </a:p>
          <a:p>
            <a:pPr marL="0" indent="0">
              <a:buNone/>
            </a:pPr>
            <a:r>
              <a:rPr lang="tr-TR" dirty="0" smtClean="0"/>
              <a:t>*Kuver olarak doluluk oranı</a:t>
            </a:r>
          </a:p>
          <a:p>
            <a:pPr marL="0" indent="0">
              <a:buNone/>
            </a:pPr>
            <a:r>
              <a:rPr lang="tr-TR" dirty="0" smtClean="0"/>
              <a:t>*menülerin tercih edilme oranları </a:t>
            </a:r>
          </a:p>
          <a:p>
            <a:pPr marL="0" indent="0">
              <a:buNone/>
            </a:pPr>
            <a:r>
              <a:rPr lang="tr-TR" dirty="0" smtClean="0"/>
              <a:t>Ayrıca maliyet </a:t>
            </a:r>
            <a:r>
              <a:rPr lang="tr-TR" dirty="0" err="1" smtClean="0"/>
              <a:t>tahminlemesi</a:t>
            </a:r>
            <a:r>
              <a:rPr lang="tr-TR" dirty="0" smtClean="0"/>
              <a:t> ile birlikte değerlendirilerek;</a:t>
            </a:r>
          </a:p>
          <a:p>
            <a:pPr marL="0" indent="0">
              <a:buNone/>
            </a:pPr>
            <a:r>
              <a:rPr lang="tr-TR" dirty="0" smtClean="0"/>
              <a:t>*Menü türleri bazında karlılık oranları</a:t>
            </a:r>
          </a:p>
          <a:p>
            <a:pPr marL="0" indent="0">
              <a:buNone/>
            </a:pPr>
            <a:r>
              <a:rPr lang="tr-TR" dirty="0" smtClean="0"/>
              <a:t>*Menü maliyetlerinin satışlara oranı</a:t>
            </a:r>
          </a:p>
          <a:p>
            <a:pPr marL="0" indent="0">
              <a:buNone/>
            </a:pPr>
            <a:r>
              <a:rPr lang="tr-TR" dirty="0" smtClean="0"/>
              <a:t>*Toplam maliyetlerin toplam satışlara oranı (</a:t>
            </a:r>
            <a:r>
              <a:rPr lang="tr-TR" dirty="0" err="1" smtClean="0"/>
              <a:t>cost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*Kişi başı ortalama maliyet gibi tahminler yapılabilir.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539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61514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FF0000"/>
                </a:solidFill>
              </a:rPr>
              <a:t>Pazar analizi</a:t>
            </a:r>
            <a:endParaRPr lang="tr-TR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smtClean="0"/>
              <a:t>Genel anlamda;</a:t>
            </a:r>
          </a:p>
          <a:p>
            <a:pPr marL="0" indent="0">
              <a:buNone/>
            </a:pPr>
            <a:r>
              <a:rPr lang="tr-TR" dirty="0" smtClean="0"/>
              <a:t>*Ziyafetlere ilişkin pazar karması nasıl oluşmaktadır? (iş yemeği, eğlence, kurumsal talep vb.)</a:t>
            </a:r>
          </a:p>
          <a:p>
            <a:pPr marL="0" indent="0">
              <a:buNone/>
            </a:pPr>
            <a:r>
              <a:rPr lang="tr-TR" dirty="0" smtClean="0"/>
              <a:t>*Ziyafet organizasyonlarını talep edenlerin temel özellikleri nelerdir? (</a:t>
            </a:r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yaş ,cinsiyet , meslek grupları vb.)</a:t>
            </a:r>
          </a:p>
          <a:p>
            <a:pPr marL="0" indent="0">
              <a:buNone/>
            </a:pPr>
            <a:r>
              <a:rPr lang="tr-TR" dirty="0" smtClean="0"/>
              <a:t>*Taleplerin yoğun olduğu dönemler ne zamandır? (hafta sonu, yaz vb.)</a:t>
            </a:r>
          </a:p>
          <a:p>
            <a:pPr marL="0" indent="0">
              <a:buNone/>
            </a:pPr>
            <a:r>
              <a:rPr lang="tr-TR" dirty="0" smtClean="0"/>
              <a:t>*Tüketiciler açısından hangi amaçlar ön planda tutulmaktadır?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u="sng" dirty="0" smtClean="0">
                <a:solidFill>
                  <a:srgbClr val="FF0066"/>
                </a:solidFill>
              </a:rPr>
              <a:t>Rekabet analizi</a:t>
            </a:r>
          </a:p>
          <a:p>
            <a:pPr marL="0" indent="0">
              <a:buNone/>
            </a:pPr>
            <a:r>
              <a:rPr lang="tr-TR" dirty="0" smtClean="0"/>
              <a:t>Kriterler;</a:t>
            </a:r>
          </a:p>
          <a:p>
            <a:pPr marL="0" indent="0">
              <a:buNone/>
            </a:pPr>
            <a:r>
              <a:rPr lang="tr-TR" dirty="0" smtClean="0"/>
              <a:t>*Aynı bölgedeki işletmeler ve hizmet süreleri</a:t>
            </a:r>
          </a:p>
          <a:p>
            <a:pPr marL="0" indent="0">
              <a:buNone/>
            </a:pPr>
            <a:r>
              <a:rPr lang="tr-TR" dirty="0" smtClean="0"/>
              <a:t>*İşletmelerin sınıfları</a:t>
            </a:r>
          </a:p>
          <a:p>
            <a:pPr marL="0" indent="0">
              <a:buNone/>
            </a:pPr>
            <a:r>
              <a:rPr lang="tr-TR" dirty="0" smtClean="0"/>
              <a:t>*Menü fiyatları ve içerikleri</a:t>
            </a:r>
          </a:p>
          <a:p>
            <a:pPr marL="0" indent="0">
              <a:buNone/>
            </a:pPr>
            <a:r>
              <a:rPr lang="tr-TR" dirty="0" smtClean="0"/>
              <a:t>*Hizmetin kalite düzeyi</a:t>
            </a:r>
          </a:p>
          <a:p>
            <a:pPr marL="0" indent="0">
              <a:buNone/>
            </a:pPr>
            <a:r>
              <a:rPr lang="tr-TR" dirty="0" smtClean="0"/>
              <a:t>*Sunulan ek hizmet imkanları (otopark, güvenlik vb.)</a:t>
            </a:r>
          </a:p>
          <a:p>
            <a:pPr marL="0" indent="0">
              <a:buNone/>
            </a:pPr>
            <a:r>
              <a:rPr lang="tr-TR" dirty="0" smtClean="0"/>
              <a:t>*Salon kapasiteleri ve donanımları gibi özellikler dikkate alınır ve</a:t>
            </a:r>
          </a:p>
          <a:p>
            <a:pPr marL="0" indent="0">
              <a:buNone/>
            </a:pPr>
            <a:r>
              <a:rPr lang="tr-TR" dirty="0" smtClean="0"/>
              <a:t>*Şu andaki talep</a:t>
            </a:r>
          </a:p>
          <a:p>
            <a:pPr marL="0" indent="0">
              <a:buNone/>
            </a:pPr>
            <a:r>
              <a:rPr lang="tr-TR" dirty="0" smtClean="0"/>
              <a:t>*Rekabetin zayıf ve güçlü yanları</a:t>
            </a:r>
          </a:p>
          <a:p>
            <a:pPr marL="0" indent="0">
              <a:buNone/>
            </a:pPr>
            <a:r>
              <a:rPr lang="tr-TR" dirty="0" smtClean="0"/>
              <a:t>-rakip işletmelere göre güçlü ve zayıf yanlarımız dikkate alınmak zorundadır.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0846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67559"/>
            <a:ext cx="10515600" cy="580171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FF0066"/>
                </a:solidFill>
              </a:rPr>
              <a:t>Tutundurma faaliyetleri</a:t>
            </a:r>
            <a:endParaRPr lang="tr-TR" b="1" u="sng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tr-TR" dirty="0" smtClean="0"/>
              <a:t>Bunlar;</a:t>
            </a:r>
          </a:p>
          <a:p>
            <a:pPr marL="0" indent="0">
              <a:buNone/>
            </a:pPr>
            <a:r>
              <a:rPr lang="tr-TR" dirty="0" smtClean="0"/>
              <a:t>*Reklam</a:t>
            </a:r>
          </a:p>
          <a:p>
            <a:pPr marL="0" indent="0">
              <a:buNone/>
            </a:pPr>
            <a:r>
              <a:rPr lang="tr-TR" dirty="0" smtClean="0"/>
              <a:t>*Kişisel satış</a:t>
            </a:r>
          </a:p>
          <a:p>
            <a:pPr marL="0" indent="0">
              <a:buNone/>
            </a:pPr>
            <a:r>
              <a:rPr lang="tr-TR" dirty="0" smtClean="0"/>
              <a:t>*Sergi ve fuarlar</a:t>
            </a:r>
          </a:p>
          <a:p>
            <a:pPr marL="0" indent="0">
              <a:buNone/>
            </a:pPr>
            <a:r>
              <a:rPr lang="tr-TR" dirty="0" smtClean="0"/>
              <a:t>*Doğrudan pazarlama</a:t>
            </a:r>
          </a:p>
          <a:p>
            <a:pPr marL="0" indent="0">
              <a:buNone/>
            </a:pPr>
            <a:r>
              <a:rPr lang="tr-TR" dirty="0" smtClean="0"/>
              <a:t>*Basılı materyaller</a:t>
            </a:r>
          </a:p>
          <a:p>
            <a:pPr marL="0" indent="0">
              <a:buNone/>
            </a:pPr>
            <a:r>
              <a:rPr lang="tr-TR" dirty="0" smtClean="0"/>
              <a:t>*Sosyal medya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Reklam</a:t>
            </a:r>
          </a:p>
          <a:p>
            <a:pPr marL="0" indent="0">
              <a:buNone/>
            </a:pPr>
            <a:r>
              <a:rPr lang="tr-TR" dirty="0" smtClean="0"/>
              <a:t>Reklam yaratıcılık ister ve tek yönlü (direkt satışa dönük) bir faaliyettir.</a:t>
            </a:r>
          </a:p>
          <a:p>
            <a:pPr marL="0" indent="0">
              <a:buNone/>
            </a:pPr>
            <a:r>
              <a:rPr lang="tr-TR" dirty="0" smtClean="0"/>
              <a:t>Reklam ile</a:t>
            </a:r>
          </a:p>
          <a:p>
            <a:pPr marL="0" indent="0">
              <a:buNone/>
            </a:pPr>
            <a:r>
              <a:rPr lang="tr-TR" dirty="0" smtClean="0"/>
              <a:t>*Bilgi vermek</a:t>
            </a:r>
          </a:p>
          <a:p>
            <a:pPr marL="0" indent="0">
              <a:buNone/>
            </a:pPr>
            <a:r>
              <a:rPr lang="tr-TR" dirty="0" smtClean="0"/>
              <a:t>*Hatırlatmak</a:t>
            </a:r>
          </a:p>
          <a:p>
            <a:pPr marL="0" indent="0">
              <a:buNone/>
            </a:pPr>
            <a:r>
              <a:rPr lang="tr-TR" dirty="0" smtClean="0"/>
              <a:t>*İkna etmek hedeflenir.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Kişisel satış</a:t>
            </a:r>
          </a:p>
          <a:p>
            <a:pPr marL="0" indent="0">
              <a:buNone/>
            </a:pPr>
            <a:r>
              <a:rPr lang="tr-TR" dirty="0" smtClean="0"/>
              <a:t>Satışlarda en etkili yol ve tekniktir. İki taraflı bir iletişim sağlanır.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764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30924"/>
            <a:ext cx="10515600" cy="57460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Sergi ve fuarlar</a:t>
            </a:r>
          </a:p>
          <a:p>
            <a:pPr marL="0" indent="0">
              <a:buNone/>
            </a:pPr>
            <a:r>
              <a:rPr lang="tr-TR" dirty="0" smtClean="0"/>
              <a:t>Potansiyel müşterilerle temasa geçme olanağı sağlar.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Doğrudan pazarlama</a:t>
            </a:r>
          </a:p>
          <a:p>
            <a:pPr marL="0" indent="0">
              <a:buNone/>
            </a:pPr>
            <a:r>
              <a:rPr lang="tr-TR" dirty="0" smtClean="0"/>
              <a:t>*Posta ile broşür, mektup gönderilmesi</a:t>
            </a:r>
          </a:p>
          <a:p>
            <a:pPr marL="0" indent="0">
              <a:buNone/>
            </a:pPr>
            <a:r>
              <a:rPr lang="tr-TR" dirty="0" smtClean="0"/>
              <a:t>*TV ve radyolardan anında geribildirim alınacak programlar</a:t>
            </a:r>
          </a:p>
          <a:p>
            <a:pPr marL="0" indent="0">
              <a:buNone/>
            </a:pPr>
            <a:r>
              <a:rPr lang="tr-TR" dirty="0" smtClean="0"/>
              <a:t>*Elektronik alışveriş olanakları</a:t>
            </a:r>
          </a:p>
          <a:p>
            <a:pPr marL="0" indent="0">
              <a:buNone/>
            </a:pPr>
            <a:r>
              <a:rPr lang="tr-TR" dirty="0" smtClean="0"/>
              <a:t>*Ücretsiz telefon hatlarının tahsisi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Basılı materyaller</a:t>
            </a:r>
          </a:p>
          <a:p>
            <a:pPr marL="0" indent="0">
              <a:buNone/>
            </a:pPr>
            <a:endParaRPr lang="tr-TR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FF0066"/>
                </a:solidFill>
              </a:rPr>
              <a:t>Ziyafet organizasyonlarında halkla ilişkiler</a:t>
            </a:r>
            <a:endParaRPr lang="tr-TR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5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678</Words>
  <Application>Microsoft Office PowerPoint</Application>
  <PresentationFormat>Özel</PresentationFormat>
  <Paragraphs>145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UZEM - Part 1</dc:creator>
  <cp:lastModifiedBy>ASUS</cp:lastModifiedBy>
  <cp:revision>200</cp:revision>
  <dcterms:created xsi:type="dcterms:W3CDTF">2016-06-28T08:34:33Z</dcterms:created>
  <dcterms:modified xsi:type="dcterms:W3CDTF">2023-12-31T14:32:18Z</dcterms:modified>
</cp:coreProperties>
</file>